
<file path=[Content_Types].xml><?xml version="1.0" encoding="utf-8"?>
<Types xmlns="http://schemas.openxmlformats.org/package/2006/content-types">
  <Override PartName="/_rels/.rels" ContentType="application/vnd.openxmlformats-package.relationships+xml"/>
  <Override PartName="/ppt/notesSlides/_rels/notesSlide5.xml.rels" ContentType="application/vnd.openxmlformats-package.relationships+xml"/>
  <Override PartName="/ppt/notesSlides/_rels/notesSlide1.xml.rels" ContentType="application/vnd.openxmlformats-package.relationships+xml"/>
  <Override PartName="/ppt/notesSlides/notesSlide5.xml" ContentType="application/vnd.openxmlformats-officedocument.presentationml.notesSlide+xml"/>
  <Override PartName="/ppt/notesSlides/notesSlide1.xml" ContentType="application/vnd.openxmlformats-officedocument.presentationml.notesSlide+xml"/>
  <Override PartName="/ppt/_rels/presentation.xml.rels" ContentType="application/vnd.openxmlformats-package.relationships+xml"/>
  <Override PartName="/ppt/media/image7.jpeg" ContentType="image/jpeg"/>
  <Override PartName="/ppt/media/image6.png" ContentType="image/png"/>
  <Override PartName="/ppt/media/image5.png" ContentType="image/png"/>
  <Override PartName="/ppt/media/image4.png" ContentType="image/png"/>
  <Override PartName="/ppt/media/image3.png" ContentType="image/png"/>
  <Override PartName="/ppt/media/image2.jpeg" ContentType="image/jpeg"/>
  <Override PartName="/ppt/media/image1.png" ContentType="image/png"/>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
</Relationships>
</file>

<file path=ppt/media/image1.png>
</file>

<file path=ppt/media/image2.jpeg>
</file>

<file path=ppt/media/image3.png>
</file>

<file path=ppt/media/image4.png>
</file>

<file path=ppt/media/image5.png>
</file>

<file path=ppt/media/image6.png>
</file>

<file path=ppt/media/image7.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sldImg"/>
          </p:nvPr>
        </p:nvSpPr>
        <p:spPr>
          <a:xfrm>
            <a:off x="533520" y="764280"/>
            <a:ext cx="6704640" cy="37713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124"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25" name="PlaceHolder 3"/>
          <p:cNvSpPr>
            <a:spLocks noGrp="1"/>
          </p:cNvSpPr>
          <p:nvPr>
            <p:ph type="hdr"/>
          </p:nvPr>
        </p:nvSpPr>
        <p:spPr>
          <a:xfrm>
            <a:off x="0" y="0"/>
            <a:ext cx="3372840" cy="502560"/>
          </a:xfrm>
          <a:prstGeom prst="rect">
            <a:avLst/>
          </a:prstGeom>
        </p:spPr>
        <p:txBody>
          <a:bodyPr lIns="0" rIns="0" tIns="0" bIns="0"/>
          <a:p>
            <a:r>
              <a:rPr b="0" lang="en-US" sz="1400" spc="-1" strike="noStrike">
                <a:latin typeface="Times New Roman"/>
              </a:rPr>
              <a:t> </a:t>
            </a:r>
            <a:endParaRPr b="0" lang="en-US" sz="1400" spc="-1" strike="noStrike">
              <a:latin typeface="Times New Roman"/>
            </a:endParaRPr>
          </a:p>
        </p:txBody>
      </p:sp>
      <p:sp>
        <p:nvSpPr>
          <p:cNvPr id="126" name="PlaceHolder 4"/>
          <p:cNvSpPr>
            <a:spLocks noGrp="1"/>
          </p:cNvSpPr>
          <p:nvPr>
            <p:ph type="dt"/>
          </p:nvPr>
        </p:nvSpPr>
        <p:spPr>
          <a:xfrm>
            <a:off x="4399200" y="0"/>
            <a:ext cx="3372840" cy="502560"/>
          </a:xfrm>
          <a:prstGeom prst="rect">
            <a:avLst/>
          </a:prstGeom>
        </p:spPr>
        <p:txBody>
          <a:bodyPr lIns="0" rIns="0" tIns="0" bIns="0"/>
          <a:p>
            <a:pPr algn="r"/>
            <a:r>
              <a:rPr b="0" lang="en-US" sz="1400" spc="-1" strike="noStrike">
                <a:latin typeface="Times New Roman"/>
              </a:rPr>
              <a:t> </a:t>
            </a:r>
            <a:endParaRPr b="0" lang="en-US" sz="1400" spc="-1" strike="noStrike">
              <a:latin typeface="Times New Roman"/>
            </a:endParaRPr>
          </a:p>
        </p:txBody>
      </p:sp>
      <p:sp>
        <p:nvSpPr>
          <p:cNvPr id="127" name="PlaceHolder 5"/>
          <p:cNvSpPr>
            <a:spLocks noGrp="1"/>
          </p:cNvSpPr>
          <p:nvPr>
            <p:ph type="ftr"/>
          </p:nvPr>
        </p:nvSpPr>
        <p:spPr>
          <a:xfrm>
            <a:off x="0" y="9555480"/>
            <a:ext cx="3372840" cy="502560"/>
          </a:xfrm>
          <a:prstGeom prst="rect">
            <a:avLst/>
          </a:prstGeom>
        </p:spPr>
        <p:txBody>
          <a:bodyPr lIns="0" rIns="0" tIns="0" bIns="0" anchor="b"/>
          <a:p>
            <a:r>
              <a:rPr b="0" lang="en-US" sz="1400" spc="-1" strike="noStrike">
                <a:latin typeface="Times New Roman"/>
              </a:rPr>
              <a:t> </a:t>
            </a:r>
            <a:endParaRPr b="0" lang="en-US" sz="1400" spc="-1" strike="noStrike">
              <a:latin typeface="Times New Roman"/>
            </a:endParaRPr>
          </a:p>
        </p:txBody>
      </p:sp>
      <p:sp>
        <p:nvSpPr>
          <p:cNvPr id="128" name="PlaceHolder 6"/>
          <p:cNvSpPr>
            <a:spLocks noGrp="1"/>
          </p:cNvSpPr>
          <p:nvPr>
            <p:ph type="sldNum"/>
          </p:nvPr>
        </p:nvSpPr>
        <p:spPr>
          <a:xfrm>
            <a:off x="4399200" y="9555480"/>
            <a:ext cx="3372840" cy="502560"/>
          </a:xfrm>
          <a:prstGeom prst="rect">
            <a:avLst/>
          </a:prstGeom>
        </p:spPr>
        <p:txBody>
          <a:bodyPr lIns="0" rIns="0" tIns="0" bIns="0" anchor="b"/>
          <a:p>
            <a:pPr algn="r"/>
            <a:fld id="{20D1D990-35EC-4060-81CE-D17CFF0AAA15}" type="slidenum">
              <a:rPr b="0" lang="en-US" sz="1400" spc="-1" strike="noStrike">
                <a:latin typeface="Times New Roman"/>
              </a:rPr>
              <a:t>1</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1143000" y="685800"/>
            <a:ext cx="4570920" cy="3427920"/>
          </a:xfrm>
          <a:prstGeom prst="rect">
            <a:avLst/>
          </a:prstGeom>
        </p:spPr>
      </p:sp>
      <p:sp>
        <p:nvSpPr>
          <p:cNvPr id="159" name="PlaceHolder 2"/>
          <p:cNvSpPr>
            <a:spLocks noGrp="1"/>
          </p:cNvSpPr>
          <p:nvPr>
            <p:ph type="body"/>
          </p:nvPr>
        </p:nvSpPr>
        <p:spPr>
          <a:xfrm>
            <a:off x="685800" y="4343400"/>
            <a:ext cx="5485320" cy="4113720"/>
          </a:xfrm>
          <a:prstGeom prst="rect">
            <a:avLst/>
          </a:prstGeom>
        </p:spPr>
        <p:txBody>
          <a:bodyPr lIns="0" rIns="0" tIns="0" bIns="0">
            <a:normAutofit/>
          </a:bodyPr>
          <a:p>
            <a:endParaRPr b="0" lang="en-US" sz="2000" spc="-1" strike="noStrike">
              <a:latin typeface="Arial"/>
            </a:endParaRPr>
          </a:p>
        </p:txBody>
      </p:sp>
      <p:sp>
        <p:nvSpPr>
          <p:cNvPr id="160" name="CustomShape 3"/>
          <p:cNvSpPr/>
          <p:nvPr/>
        </p:nvSpPr>
        <p:spPr>
          <a:xfrm>
            <a:off x="3884760" y="8685360"/>
            <a:ext cx="2970720" cy="456120"/>
          </a:xfrm>
          <a:prstGeom prst="rect">
            <a:avLst/>
          </a:prstGeom>
          <a:noFill/>
          <a:ln>
            <a:noFill/>
          </a:ln>
        </p:spPr>
        <p:style>
          <a:lnRef idx="0"/>
          <a:fillRef idx="0"/>
          <a:effectRef idx="0"/>
          <a:fontRef idx="minor"/>
        </p:style>
        <p:txBody>
          <a:bodyPr lIns="90000" rIns="90000" tIns="45000" bIns="45000" anchor="b"/>
          <a:p>
            <a:pPr algn="r">
              <a:lnSpc>
                <a:spcPct val="100000"/>
              </a:lnSpc>
            </a:pPr>
            <a:fld id="{7E7362A5-836D-421B-9D35-0D1E6CDBD324}"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PlaceHolder 1"/>
          <p:cNvSpPr>
            <a:spLocks noGrp="1"/>
          </p:cNvSpPr>
          <p:nvPr>
            <p:ph type="sldImg"/>
          </p:nvPr>
        </p:nvSpPr>
        <p:spPr>
          <a:xfrm>
            <a:off x="1143000" y="685800"/>
            <a:ext cx="4570920" cy="3427920"/>
          </a:xfrm>
          <a:prstGeom prst="rect">
            <a:avLst/>
          </a:prstGeom>
        </p:spPr>
      </p:sp>
      <p:sp>
        <p:nvSpPr>
          <p:cNvPr id="162" name="PlaceHolder 2"/>
          <p:cNvSpPr>
            <a:spLocks noGrp="1"/>
          </p:cNvSpPr>
          <p:nvPr>
            <p:ph type="body"/>
          </p:nvPr>
        </p:nvSpPr>
        <p:spPr>
          <a:xfrm>
            <a:off x="685800" y="4343400"/>
            <a:ext cx="5485320" cy="4113720"/>
          </a:xfrm>
          <a:prstGeom prst="rect">
            <a:avLst/>
          </a:prstGeom>
        </p:spPr>
        <p:txBody>
          <a:bodyPr lIns="0" rIns="0" tIns="0" bIns="0">
            <a:normAutofit/>
          </a:bodyPr>
          <a:p>
            <a:endParaRPr b="0" lang="en-US" sz="2000" spc="-1" strike="noStrike">
              <a:latin typeface="Arial"/>
            </a:endParaRPr>
          </a:p>
        </p:txBody>
      </p:sp>
      <p:sp>
        <p:nvSpPr>
          <p:cNvPr id="163" name="CustomShape 3"/>
          <p:cNvSpPr/>
          <p:nvPr/>
        </p:nvSpPr>
        <p:spPr>
          <a:xfrm>
            <a:off x="3884760" y="8685360"/>
            <a:ext cx="2970720" cy="456120"/>
          </a:xfrm>
          <a:prstGeom prst="rect">
            <a:avLst/>
          </a:prstGeom>
          <a:noFill/>
          <a:ln>
            <a:noFill/>
          </a:ln>
        </p:spPr>
        <p:style>
          <a:lnRef idx="0"/>
          <a:fillRef idx="0"/>
          <a:effectRef idx="0"/>
          <a:fontRef idx="minor"/>
        </p:style>
        <p:txBody>
          <a:bodyPr lIns="90000" rIns="90000" tIns="45000" bIns="45000" anchor="b"/>
          <a:p>
            <a:pPr algn="r">
              <a:lnSpc>
                <a:spcPct val="100000"/>
              </a:lnSpc>
            </a:pPr>
            <a:fld id="{72843F72-AB74-44F6-8381-DC6E60FF48F0}"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32"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3"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5"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6"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37"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38"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39"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40"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7"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49"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1"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52"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57"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58"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0"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6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2"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4"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6"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68"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69"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1"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7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73"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74"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6"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77"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78"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79"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80"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81"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0"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2"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8"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9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9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9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1"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0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3"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7"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9"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10"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1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1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15"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17"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18"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19"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20"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21"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22"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0"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7"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9"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0"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1"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5"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CustomShape 1"/>
          <p:cNvSpPr/>
          <p:nvPr/>
        </p:nvSpPr>
        <p:spPr>
          <a:xfrm>
            <a:off x="0" y="6531120"/>
            <a:ext cx="9143280" cy="325800"/>
          </a:xfrm>
          <a:prstGeom prst="rect">
            <a:avLst/>
          </a:prstGeom>
          <a:solidFill>
            <a:srgbClr val="2c3e50"/>
          </a:solidFill>
          <a:ln w="72000">
            <a:noFill/>
          </a:ln>
        </p:spPr>
        <p:style>
          <a:lnRef idx="0"/>
          <a:fillRef idx="0"/>
          <a:effectRef idx="0"/>
          <a:fontRef idx="minor"/>
        </p:style>
      </p:sp>
      <p:sp>
        <p:nvSpPr>
          <p:cNvPr id="1" name="CustomShape 2"/>
          <p:cNvSpPr/>
          <p:nvPr/>
        </p:nvSpPr>
        <p:spPr>
          <a:xfrm>
            <a:off x="0" y="0"/>
            <a:ext cx="9143280" cy="1468800"/>
          </a:xfrm>
          <a:prstGeom prst="rect">
            <a:avLst/>
          </a:prstGeom>
          <a:solidFill>
            <a:srgbClr val="2c3e50"/>
          </a:solidFill>
          <a:ln w="72000">
            <a:noFill/>
          </a:ln>
        </p:spPr>
        <p:style>
          <a:lnRef idx="0"/>
          <a:fillRef idx="0"/>
          <a:effectRef idx="0"/>
          <a:fontRef idx="minor"/>
        </p:style>
      </p:sp>
      <p:sp>
        <p:nvSpPr>
          <p:cNvPr id="2" name="CustomShape 3"/>
          <p:cNvSpPr/>
          <p:nvPr/>
        </p:nvSpPr>
        <p:spPr>
          <a:xfrm>
            <a:off x="8408880" y="6253560"/>
            <a:ext cx="489240" cy="489240"/>
          </a:xfrm>
          <a:prstGeom prst="ellipse">
            <a:avLst/>
          </a:prstGeom>
          <a:solidFill>
            <a:srgbClr val="1abc9c"/>
          </a:solidFill>
          <a:ln w="72000">
            <a:noFill/>
          </a:ln>
        </p:spPr>
        <p:style>
          <a:lnRef idx="0"/>
          <a:fillRef idx="0"/>
          <a:effectRef idx="0"/>
          <a:fontRef idx="minor"/>
        </p:style>
      </p:sp>
      <p:sp>
        <p:nvSpPr>
          <p:cNvPr id="3" name="PlaceHolder 4"/>
          <p:cNvSpPr>
            <a:spLocks noGrp="1"/>
          </p:cNvSpPr>
          <p:nvPr>
            <p:ph type="title"/>
          </p:nvPr>
        </p:nvSpPr>
        <p:spPr>
          <a:xfrm>
            <a:off x="457200" y="273600"/>
            <a:ext cx="82288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4" name="PlaceHolder 5"/>
          <p:cNvSpPr>
            <a:spLocks noGrp="1"/>
          </p:cNvSpPr>
          <p:nvPr>
            <p:ph type="body"/>
          </p:nvPr>
        </p:nvSpPr>
        <p:spPr>
          <a:xfrm>
            <a:off x="457200" y="1604520"/>
            <a:ext cx="82288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CustomShape 1"/>
          <p:cNvSpPr/>
          <p:nvPr/>
        </p:nvSpPr>
        <p:spPr>
          <a:xfrm>
            <a:off x="0" y="6531120"/>
            <a:ext cx="9143280" cy="325800"/>
          </a:xfrm>
          <a:prstGeom prst="rect">
            <a:avLst/>
          </a:prstGeom>
          <a:solidFill>
            <a:srgbClr val="2c3e50"/>
          </a:solidFill>
          <a:ln w="72000">
            <a:noFill/>
          </a:ln>
        </p:spPr>
        <p:style>
          <a:lnRef idx="0"/>
          <a:fillRef idx="0"/>
          <a:effectRef idx="0"/>
          <a:fontRef idx="minor"/>
        </p:style>
      </p:sp>
      <p:sp>
        <p:nvSpPr>
          <p:cNvPr id="42" name="CustomShape 2"/>
          <p:cNvSpPr/>
          <p:nvPr/>
        </p:nvSpPr>
        <p:spPr>
          <a:xfrm>
            <a:off x="0" y="0"/>
            <a:ext cx="9143280" cy="1468800"/>
          </a:xfrm>
          <a:prstGeom prst="rect">
            <a:avLst/>
          </a:prstGeom>
          <a:solidFill>
            <a:srgbClr val="2c3e50"/>
          </a:solidFill>
          <a:ln w="72000">
            <a:noFill/>
          </a:ln>
        </p:spPr>
        <p:style>
          <a:lnRef idx="0"/>
          <a:fillRef idx="0"/>
          <a:effectRef idx="0"/>
          <a:fontRef idx="minor"/>
        </p:style>
      </p:sp>
      <p:sp>
        <p:nvSpPr>
          <p:cNvPr id="43" name="CustomShape 3"/>
          <p:cNvSpPr/>
          <p:nvPr/>
        </p:nvSpPr>
        <p:spPr>
          <a:xfrm>
            <a:off x="8408880" y="6253560"/>
            <a:ext cx="489240" cy="489240"/>
          </a:xfrm>
          <a:prstGeom prst="ellipse">
            <a:avLst/>
          </a:prstGeom>
          <a:solidFill>
            <a:srgbClr val="1abc9c"/>
          </a:solidFill>
          <a:ln w="72000">
            <a:noFill/>
          </a:ln>
        </p:spPr>
        <p:style>
          <a:lnRef idx="0"/>
          <a:fillRef idx="0"/>
          <a:effectRef idx="0"/>
          <a:fontRef idx="minor"/>
        </p:style>
      </p:sp>
      <p:sp>
        <p:nvSpPr>
          <p:cNvPr id="44" name="PlaceHolder 4"/>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45"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CustomShape 1"/>
          <p:cNvSpPr/>
          <p:nvPr/>
        </p:nvSpPr>
        <p:spPr>
          <a:xfrm>
            <a:off x="0" y="6531120"/>
            <a:ext cx="9143280" cy="325800"/>
          </a:xfrm>
          <a:prstGeom prst="rect">
            <a:avLst/>
          </a:prstGeom>
          <a:solidFill>
            <a:srgbClr val="2c3e50"/>
          </a:solidFill>
          <a:ln w="72000">
            <a:noFill/>
          </a:ln>
        </p:spPr>
        <p:style>
          <a:lnRef idx="0"/>
          <a:fillRef idx="0"/>
          <a:effectRef idx="0"/>
          <a:fontRef idx="minor"/>
        </p:style>
      </p:sp>
      <p:sp>
        <p:nvSpPr>
          <p:cNvPr id="83" name="CustomShape 2"/>
          <p:cNvSpPr/>
          <p:nvPr/>
        </p:nvSpPr>
        <p:spPr>
          <a:xfrm>
            <a:off x="0" y="0"/>
            <a:ext cx="9143280" cy="1468800"/>
          </a:xfrm>
          <a:prstGeom prst="rect">
            <a:avLst/>
          </a:prstGeom>
          <a:solidFill>
            <a:srgbClr val="2c3e50"/>
          </a:solidFill>
          <a:ln w="72000">
            <a:noFill/>
          </a:ln>
        </p:spPr>
        <p:style>
          <a:lnRef idx="0"/>
          <a:fillRef idx="0"/>
          <a:effectRef idx="0"/>
          <a:fontRef idx="minor"/>
        </p:style>
      </p:sp>
      <p:sp>
        <p:nvSpPr>
          <p:cNvPr id="84" name="CustomShape 3"/>
          <p:cNvSpPr/>
          <p:nvPr/>
        </p:nvSpPr>
        <p:spPr>
          <a:xfrm>
            <a:off x="8408880" y="6253560"/>
            <a:ext cx="489240" cy="489240"/>
          </a:xfrm>
          <a:prstGeom prst="ellipse">
            <a:avLst/>
          </a:prstGeom>
          <a:solidFill>
            <a:srgbClr val="1abc9c"/>
          </a:solidFill>
          <a:ln w="72000">
            <a:noFill/>
          </a:ln>
        </p:spPr>
        <p:style>
          <a:lnRef idx="0"/>
          <a:fillRef idx="0"/>
          <a:effectRef idx="0"/>
          <a:fontRef idx="minor"/>
        </p:style>
      </p:sp>
      <p:sp>
        <p:nvSpPr>
          <p:cNvPr id="85" name="PlaceHolder 4"/>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86"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7.xml"/>
</Relationships>
</file>

<file path=ppt/slides/_rels/slide1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7.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27.xml"/>
</Relationships>
</file>

<file path=ppt/slides/_rels/slide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594720" y="137520"/>
            <a:ext cx="7999920" cy="1141920"/>
          </a:xfrm>
          <a:prstGeom prst="rect">
            <a:avLst/>
          </a:prstGeom>
          <a:noFill/>
          <a:ln>
            <a:solidFill>
              <a:srgbClr val="4f81bd"/>
            </a:solidFill>
          </a:ln>
        </p:spPr>
        <p:style>
          <a:lnRef idx="0"/>
          <a:fillRef idx="0"/>
          <a:effectRef idx="0"/>
          <a:fontRef idx="minor"/>
        </p:style>
        <p:txBody>
          <a:bodyPr lIns="90000" rIns="90000" tIns="45000" bIns="45000" anchor="ctr">
            <a:normAutofit/>
          </a:bodyPr>
          <a:p>
            <a:pPr algn="ctr">
              <a:lnSpc>
                <a:spcPct val="100000"/>
              </a:lnSpc>
            </a:pPr>
            <a:r>
              <a:rPr b="1" lang="en-US" sz="2400" spc="-1" strike="noStrike">
                <a:solidFill>
                  <a:srgbClr val="ffffff"/>
                </a:solidFill>
                <a:latin typeface="Arial"/>
                <a:ea typeface="DejaVu Sans"/>
              </a:rPr>
              <a:t>Learning Python Applications Development for Industrial Projects (LPADIP-2019), M.N.N.I.T , Allahabad</a:t>
            </a:r>
            <a:endParaRPr b="0" lang="en-US" sz="2400" spc="-1" strike="noStrike">
              <a:latin typeface="Arial"/>
            </a:endParaRPr>
          </a:p>
        </p:txBody>
      </p:sp>
      <p:sp>
        <p:nvSpPr>
          <p:cNvPr id="130" name="CustomShape 2"/>
          <p:cNvSpPr/>
          <p:nvPr/>
        </p:nvSpPr>
        <p:spPr>
          <a:xfrm>
            <a:off x="609480" y="1828800"/>
            <a:ext cx="7771320" cy="4570920"/>
          </a:xfrm>
          <a:prstGeom prst="rect">
            <a:avLst/>
          </a:prstGeom>
          <a:noFill/>
          <a:ln>
            <a:noFill/>
          </a:ln>
        </p:spPr>
        <p:style>
          <a:lnRef idx="0"/>
          <a:fillRef idx="0"/>
          <a:effectRef idx="0"/>
          <a:fontRef idx="minor"/>
        </p:style>
        <p:txBody>
          <a:bodyPr lIns="90000" rIns="90000" tIns="45000" bIns="45000">
            <a:normAutofit/>
          </a:bodyPr>
          <a:p>
            <a:pPr algn="ctr">
              <a:lnSpc>
                <a:spcPct val="100000"/>
              </a:lnSpc>
              <a:spcBef>
                <a:spcPts val="720"/>
              </a:spcBef>
            </a:pPr>
            <a:r>
              <a:rPr b="1" lang="en-US" sz="3600" spc="-1" strike="noStrike">
                <a:solidFill>
                  <a:srgbClr val="000000"/>
                </a:solidFill>
                <a:latin typeface="Calibri"/>
                <a:ea typeface="DejaVu Sans"/>
              </a:rPr>
              <a:t>Laptop  Price Predictor</a:t>
            </a:r>
            <a:endParaRPr b="0" lang="en-US" sz="3600" spc="-1" strike="noStrike">
              <a:latin typeface="Arial"/>
            </a:endParaRPr>
          </a:p>
          <a:p>
            <a:pPr>
              <a:lnSpc>
                <a:spcPct val="100000"/>
              </a:lnSpc>
              <a:spcBef>
                <a:spcPts val="641"/>
              </a:spcBef>
            </a:pPr>
            <a:endParaRPr b="0" lang="en-US" sz="3600" spc="-1" strike="noStrike">
              <a:latin typeface="Arial"/>
            </a:endParaRPr>
          </a:p>
          <a:p>
            <a:pPr>
              <a:lnSpc>
                <a:spcPct val="100000"/>
              </a:lnSpc>
              <a:spcBef>
                <a:spcPts val="641"/>
              </a:spcBef>
            </a:pPr>
            <a:r>
              <a:rPr b="1" lang="en-US" sz="3200" spc="-1" strike="noStrike">
                <a:solidFill>
                  <a:srgbClr val="808080"/>
                </a:solidFill>
                <a:latin typeface="Calibri"/>
                <a:ea typeface="Arial Unicode MS"/>
              </a:rPr>
              <a:t>Group Members :</a:t>
            </a:r>
            <a:endParaRPr b="0" lang="en-US" sz="3200" spc="-1" strike="noStrike">
              <a:latin typeface="Arial"/>
            </a:endParaRPr>
          </a:p>
          <a:p>
            <a:pPr>
              <a:lnSpc>
                <a:spcPct val="100000"/>
              </a:lnSpc>
              <a:spcBef>
                <a:spcPts val="641"/>
              </a:spcBef>
            </a:pPr>
            <a:r>
              <a:rPr b="1" lang="en-US" sz="3200" spc="-1" strike="noStrike">
                <a:solidFill>
                  <a:srgbClr val="17375e"/>
                </a:solidFill>
                <a:latin typeface="Calibri"/>
                <a:ea typeface="Arial Unicode MS"/>
              </a:rPr>
              <a:t>-Nikhil Shukla</a:t>
            </a:r>
            <a:endParaRPr b="0" lang="en-US" sz="3200" spc="-1" strike="noStrike">
              <a:latin typeface="Arial"/>
            </a:endParaRPr>
          </a:p>
          <a:p>
            <a:pPr>
              <a:lnSpc>
                <a:spcPct val="100000"/>
              </a:lnSpc>
              <a:spcBef>
                <a:spcPts val="641"/>
              </a:spcBef>
            </a:pPr>
            <a:r>
              <a:rPr b="1" lang="en-US" sz="3200" spc="-1" strike="noStrike">
                <a:solidFill>
                  <a:srgbClr val="17375e"/>
                </a:solidFill>
                <a:latin typeface="Calibri"/>
                <a:ea typeface="Arial Unicode MS"/>
              </a:rPr>
              <a:t>-Md.Wasique Umar</a:t>
            </a:r>
            <a:endParaRPr b="0" lang="en-US" sz="3200" spc="-1" strike="noStrike">
              <a:latin typeface="Arial"/>
            </a:endParaRPr>
          </a:p>
          <a:p>
            <a:pPr>
              <a:lnSpc>
                <a:spcPct val="100000"/>
              </a:lnSpc>
              <a:spcBef>
                <a:spcPts val="641"/>
              </a:spcBef>
            </a:pPr>
            <a:r>
              <a:rPr b="1" lang="en-US" sz="3200" spc="-1" strike="noStrike">
                <a:solidFill>
                  <a:srgbClr val="17375e"/>
                </a:solidFill>
                <a:latin typeface="Calibri"/>
                <a:ea typeface="Arial Unicode MS"/>
              </a:rPr>
              <a:t>- Abhay Singh</a:t>
            </a:r>
            <a:endParaRPr b="0" lang="en-US" sz="3200" spc="-1" strike="noStrike">
              <a:latin typeface="Arial"/>
            </a:endParaRPr>
          </a:p>
          <a:p>
            <a:pPr>
              <a:lnSpc>
                <a:spcPct val="100000"/>
              </a:lnSpc>
              <a:spcBef>
                <a:spcPts val="641"/>
              </a:spcBef>
            </a:pPr>
            <a:r>
              <a:rPr b="1" lang="en-US" sz="3200" spc="-1" strike="noStrike">
                <a:solidFill>
                  <a:srgbClr val="17375e"/>
                </a:solidFill>
                <a:latin typeface="Calibri"/>
                <a:ea typeface="Arial Unicode MS"/>
              </a:rPr>
              <a:t>-Lakshya Saxena</a:t>
            </a:r>
            <a:endParaRPr b="0" lang="en-US" sz="3200" spc="-1" strike="noStrike">
              <a:latin typeface="Arial"/>
            </a:endParaRPr>
          </a:p>
          <a:p>
            <a:pPr>
              <a:lnSpc>
                <a:spcPct val="100000"/>
              </a:lnSpc>
              <a:spcBef>
                <a:spcPts val="641"/>
              </a:spcBef>
            </a:pPr>
            <a:r>
              <a:rPr b="1" lang="en-US" sz="3200" spc="-1" strike="noStrike">
                <a:solidFill>
                  <a:srgbClr val="17375e"/>
                </a:solidFill>
                <a:latin typeface="Calibri"/>
                <a:ea typeface="Arial Unicode MS"/>
              </a:rPr>
              <a:t>-Pranav Misra</a:t>
            </a:r>
            <a:endParaRPr b="0" lang="en-US" sz="3200" spc="-1" strike="noStrike">
              <a:latin typeface="Arial"/>
            </a:endParaRPr>
          </a:p>
          <a:p>
            <a:pPr algn="ctr">
              <a:lnSpc>
                <a:spcPct val="100000"/>
              </a:lnSpc>
              <a:spcBef>
                <a:spcPts val="641"/>
              </a:spcBef>
            </a:pPr>
            <a:endParaRPr b="0" lang="en-US" sz="3200" spc="-1" strike="noStrike">
              <a:latin typeface="Arial"/>
            </a:endParaRPr>
          </a:p>
          <a:p>
            <a:pPr algn="ctr">
              <a:lnSpc>
                <a:spcPct val="100000"/>
              </a:lnSpc>
              <a:spcBef>
                <a:spcPts val="561"/>
              </a:spcBef>
            </a:pPr>
            <a:endParaRPr b="0" lang="en-US" sz="32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TextShape 1"/>
          <p:cNvSpPr txBox="1"/>
          <p:nvPr/>
        </p:nvSpPr>
        <p:spPr>
          <a:xfrm>
            <a:off x="457200" y="273600"/>
            <a:ext cx="8229240" cy="1144800"/>
          </a:xfrm>
          <a:prstGeom prst="rect">
            <a:avLst/>
          </a:prstGeom>
          <a:noFill/>
          <a:ln>
            <a:noFill/>
          </a:ln>
        </p:spPr>
        <p:txBody>
          <a:bodyPr lIns="0" rIns="0" tIns="0" bIns="0" anchor="ctr"/>
          <a:p>
            <a:pPr algn="ctr"/>
            <a:r>
              <a:rPr b="1" lang="en-US" sz="4400" spc="-1" strike="noStrike">
                <a:solidFill>
                  <a:srgbClr val="ffffff"/>
                </a:solidFill>
                <a:latin typeface="Calibri"/>
              </a:rPr>
              <a:t>XGBoost v/s OLS</a:t>
            </a:r>
            <a:endParaRPr b="0" lang="en-US" sz="4400" spc="-1" strike="noStrike">
              <a:latin typeface="Arial"/>
            </a:endParaRPr>
          </a:p>
        </p:txBody>
      </p:sp>
      <p:pic>
        <p:nvPicPr>
          <p:cNvPr id="149" name="" descr=""/>
          <p:cNvPicPr/>
          <p:nvPr/>
        </p:nvPicPr>
        <p:blipFill>
          <a:blip r:embed="rId1"/>
          <a:stretch/>
        </p:blipFill>
        <p:spPr>
          <a:xfrm>
            <a:off x="91440" y="2103120"/>
            <a:ext cx="9048240" cy="404064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TextShape 1"/>
          <p:cNvSpPr txBox="1"/>
          <p:nvPr/>
        </p:nvSpPr>
        <p:spPr>
          <a:xfrm>
            <a:off x="457200" y="273600"/>
            <a:ext cx="8229240" cy="1144800"/>
          </a:xfrm>
          <a:prstGeom prst="rect">
            <a:avLst/>
          </a:prstGeom>
          <a:noFill/>
          <a:ln>
            <a:noFill/>
          </a:ln>
        </p:spPr>
        <p:txBody>
          <a:bodyPr lIns="0" rIns="0" tIns="0" bIns="0" anchor="ctr"/>
          <a:p>
            <a:pPr algn="ctr"/>
            <a:r>
              <a:rPr b="1" lang="en-US" sz="4400" spc="-1" strike="noStrike">
                <a:solidFill>
                  <a:srgbClr val="ffffff"/>
                </a:solidFill>
                <a:latin typeface="Calibri"/>
              </a:rPr>
              <a:t>XGBoost v/s OLS</a:t>
            </a:r>
            <a:endParaRPr b="1" lang="en-US" sz="4400" spc="-1" strike="noStrike">
              <a:solidFill>
                <a:srgbClr val="ffffff"/>
              </a:solidFill>
              <a:latin typeface="Calibri"/>
            </a:endParaRPr>
          </a:p>
        </p:txBody>
      </p:sp>
      <p:pic>
        <p:nvPicPr>
          <p:cNvPr id="151" name="" descr=""/>
          <p:cNvPicPr/>
          <p:nvPr/>
        </p:nvPicPr>
        <p:blipFill>
          <a:blip r:embed="rId1"/>
          <a:stretch/>
        </p:blipFill>
        <p:spPr>
          <a:xfrm>
            <a:off x="91440" y="2043000"/>
            <a:ext cx="8960760" cy="417492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457200" y="273600"/>
            <a:ext cx="8229240" cy="1144800"/>
          </a:xfrm>
          <a:prstGeom prst="rect">
            <a:avLst/>
          </a:prstGeom>
          <a:noFill/>
          <a:ln>
            <a:noFill/>
          </a:ln>
        </p:spPr>
        <p:txBody>
          <a:bodyPr lIns="0" rIns="0" tIns="0" bIns="0" anchor="ctr"/>
          <a:p>
            <a:pPr algn="ctr"/>
            <a:r>
              <a:rPr b="1" lang="en-US" sz="4400" spc="-1" strike="noStrike">
                <a:solidFill>
                  <a:srgbClr val="ffffff"/>
                </a:solidFill>
                <a:latin typeface="Calibri"/>
              </a:rPr>
              <a:t>XGBoost Scatter Plot</a:t>
            </a:r>
            <a:endParaRPr b="1" lang="en-US" sz="4400" spc="-1" strike="noStrike">
              <a:solidFill>
                <a:srgbClr val="ffffff"/>
              </a:solidFill>
              <a:latin typeface="Calibri"/>
            </a:endParaRPr>
          </a:p>
        </p:txBody>
      </p:sp>
      <p:pic>
        <p:nvPicPr>
          <p:cNvPr id="153" name="" descr=""/>
          <p:cNvPicPr/>
          <p:nvPr/>
        </p:nvPicPr>
        <p:blipFill>
          <a:blip r:embed="rId1"/>
          <a:stretch/>
        </p:blipFill>
        <p:spPr>
          <a:xfrm>
            <a:off x="0" y="1554480"/>
            <a:ext cx="8961120" cy="457200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838080" y="274680"/>
            <a:ext cx="7847640" cy="714960"/>
          </a:xfrm>
          <a:prstGeom prst="rect">
            <a:avLst/>
          </a:prstGeom>
          <a:noFill/>
          <a:ln>
            <a:noFill/>
          </a:ln>
        </p:spPr>
        <p:style>
          <a:lnRef idx="0"/>
          <a:fillRef idx="0"/>
          <a:effectRef idx="0"/>
          <a:fontRef idx="minor"/>
        </p:style>
      </p:sp>
      <p:sp>
        <p:nvSpPr>
          <p:cNvPr id="155" name="CustomShape 2"/>
          <p:cNvSpPr/>
          <p:nvPr/>
        </p:nvSpPr>
        <p:spPr>
          <a:xfrm>
            <a:off x="457200" y="1600200"/>
            <a:ext cx="8321040" cy="4524840"/>
          </a:xfrm>
          <a:prstGeom prst="rect">
            <a:avLst/>
          </a:prstGeom>
          <a:noFill/>
          <a:ln>
            <a:noFill/>
          </a:ln>
        </p:spPr>
        <p:style>
          <a:lnRef idx="0"/>
          <a:fillRef idx="0"/>
          <a:effectRef idx="0"/>
          <a:fontRef idx="minor"/>
        </p:style>
        <p:txBody>
          <a:bodyPr lIns="90000" rIns="90000" tIns="45000" bIns="45000">
            <a:normAutofit/>
          </a:bodyPr>
          <a:p>
            <a:pPr marL="343080" indent="-342000">
              <a:lnSpc>
                <a:spcPct val="100000"/>
              </a:lnSpc>
              <a:spcBef>
                <a:spcPts val="479"/>
              </a:spcBef>
              <a:buClr>
                <a:srgbClr val="17375e"/>
              </a:buClr>
              <a:buFont typeface="Arial"/>
              <a:buChar char="•"/>
            </a:pPr>
            <a:r>
              <a:rPr b="1" lang="en-US" sz="2600" spc="-1" strike="noStrike" u="sng">
                <a:solidFill>
                  <a:srgbClr val="17375e"/>
                </a:solidFill>
                <a:uFillTx/>
                <a:latin typeface="Calibri"/>
                <a:ea typeface="DejaVu Sans"/>
              </a:rPr>
              <a:t>Training and Testing of Model</a:t>
            </a:r>
            <a:r>
              <a:rPr b="1" lang="en-US" sz="2600" spc="-1" strike="noStrike">
                <a:solidFill>
                  <a:srgbClr val="17375e"/>
                </a:solidFill>
                <a:latin typeface="Calibri"/>
                <a:ea typeface="DejaVu Sans"/>
              </a:rPr>
              <a:t> :</a:t>
            </a:r>
            <a:endParaRPr b="0" lang="en-US" sz="2600" spc="-1" strike="noStrike">
              <a:latin typeface="Calibri"/>
            </a:endParaRPr>
          </a:p>
          <a:p>
            <a:pPr marL="343080" indent="-342000">
              <a:lnSpc>
                <a:spcPct val="100000"/>
              </a:lnSpc>
              <a:spcBef>
                <a:spcPts val="479"/>
              </a:spcBef>
              <a:buClr>
                <a:srgbClr val="17375e"/>
              </a:buClr>
              <a:buFont typeface="Arial"/>
              <a:buChar char="•"/>
            </a:pPr>
            <a:r>
              <a:rPr b="0" lang="en-US" sz="2200" spc="-1" strike="noStrike">
                <a:solidFill>
                  <a:srgbClr val="17375e"/>
                </a:solidFill>
                <a:latin typeface="Calibri"/>
                <a:ea typeface="DejaVu Sans"/>
              </a:rPr>
              <a:t>After we determined the best algorithm for our model, we trained our model splitting our data set in a ratio of 80% and 20% for training and testing respectively.</a:t>
            </a:r>
            <a:endParaRPr b="0" lang="en-US" sz="2200" spc="-1" strike="noStrike">
              <a:latin typeface="Calibri"/>
            </a:endParaRPr>
          </a:p>
          <a:p>
            <a:pPr marL="343080" indent="-342000">
              <a:lnSpc>
                <a:spcPct val="100000"/>
              </a:lnSpc>
              <a:spcBef>
                <a:spcPts val="479"/>
              </a:spcBef>
              <a:buClr>
                <a:srgbClr val="17375e"/>
              </a:buClr>
              <a:buFont typeface="Arial"/>
              <a:buChar char="•"/>
            </a:pPr>
            <a:r>
              <a:rPr b="1" lang="en-US" sz="2600" spc="-1" strike="noStrike" u="sng">
                <a:solidFill>
                  <a:srgbClr val="17375e"/>
                </a:solidFill>
                <a:uFillTx/>
                <a:latin typeface="Calibri"/>
                <a:ea typeface="DejaVu Sans"/>
              </a:rPr>
              <a:t>Integration With Front End</a:t>
            </a:r>
            <a:r>
              <a:rPr b="0" lang="en-US" sz="2200" spc="-1" strike="noStrike">
                <a:solidFill>
                  <a:srgbClr val="17375e"/>
                </a:solidFill>
                <a:latin typeface="Calibri"/>
                <a:ea typeface="DejaVu Sans"/>
              </a:rPr>
              <a:t> :</a:t>
            </a:r>
            <a:endParaRPr b="0" lang="en-US" sz="2200" spc="-1" strike="noStrike">
              <a:latin typeface="Calibri"/>
            </a:endParaRPr>
          </a:p>
          <a:p>
            <a:pPr marL="343080" indent="-342000">
              <a:lnSpc>
                <a:spcPct val="100000"/>
              </a:lnSpc>
              <a:spcBef>
                <a:spcPts val="479"/>
              </a:spcBef>
              <a:buClr>
                <a:srgbClr val="17375e"/>
              </a:buClr>
              <a:buFont typeface="Arial"/>
              <a:buChar char="•"/>
            </a:pPr>
            <a:r>
              <a:rPr b="0" lang="en-US" sz="2200" spc="-1" strike="noStrike">
                <a:solidFill>
                  <a:srgbClr val="17375e"/>
                </a:solidFill>
                <a:latin typeface="Calibri"/>
                <a:ea typeface="DejaVu Sans"/>
              </a:rPr>
              <a:t>Finally we integrated our trained model with a web interface with which user can interact, using flask library.</a:t>
            </a:r>
            <a:endParaRPr b="0" lang="en-US" sz="2200" spc="-1" strike="noStrike">
              <a:latin typeface="Calibri"/>
            </a:endParaRPr>
          </a:p>
          <a:p>
            <a:pPr marL="343080" indent="-342000">
              <a:lnSpc>
                <a:spcPct val="100000"/>
              </a:lnSpc>
              <a:spcBef>
                <a:spcPts val="479"/>
              </a:spcBef>
              <a:buClr>
                <a:srgbClr val="17375e"/>
              </a:buClr>
              <a:buFont typeface="Arial"/>
              <a:buChar char="•"/>
            </a:pPr>
            <a:endParaRPr b="0" lang="en-US" sz="2200" spc="-1" strike="noStrike">
              <a:latin typeface="Calibri"/>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CustomShape 1"/>
          <p:cNvSpPr/>
          <p:nvPr/>
        </p:nvSpPr>
        <p:spPr>
          <a:xfrm>
            <a:off x="914400" y="1828800"/>
            <a:ext cx="6704640" cy="1310040"/>
          </a:xfrm>
          <a:prstGeom prst="rect">
            <a:avLst/>
          </a:prstGeom>
          <a:noFill/>
          <a:ln>
            <a:noFill/>
          </a:ln>
        </p:spPr>
        <p:style>
          <a:lnRef idx="0"/>
          <a:fillRef idx="0"/>
          <a:effectRef idx="0"/>
          <a:fontRef idx="minor"/>
        </p:style>
        <p:txBody>
          <a:bodyPr lIns="90000" rIns="90000" tIns="45000" bIns="45000"/>
          <a:p>
            <a:pPr algn="ctr">
              <a:lnSpc>
                <a:spcPct val="100000"/>
              </a:lnSpc>
            </a:pPr>
            <a:r>
              <a:rPr b="1" lang="en-US" sz="8000" spc="-1" strike="noStrike">
                <a:solidFill>
                  <a:srgbClr val="953735"/>
                </a:solidFill>
                <a:latin typeface="Calibri"/>
                <a:ea typeface="DejaVu Sans"/>
              </a:rPr>
              <a:t>THANK  YOU</a:t>
            </a:r>
            <a:endParaRPr b="0" lang="en-US" sz="8000" spc="-1" strike="noStrike">
              <a:latin typeface="Arial"/>
            </a:endParaRPr>
          </a:p>
        </p:txBody>
      </p:sp>
      <p:pic>
        <p:nvPicPr>
          <p:cNvPr id="157" name="Picture 2" descr=""/>
          <p:cNvPicPr/>
          <p:nvPr/>
        </p:nvPicPr>
        <p:blipFill>
          <a:blip r:embed="rId1">
            <a:lum bright="10000"/>
          </a:blip>
          <a:stretch/>
        </p:blipFill>
        <p:spPr>
          <a:xfrm>
            <a:off x="3581280" y="3733920"/>
            <a:ext cx="1675440" cy="1527480"/>
          </a:xfrm>
          <a:prstGeom prst="rect">
            <a:avLst/>
          </a:prstGeom>
          <a:ln>
            <a:noFill/>
          </a:ln>
          <a:effectLst>
            <a:softEdge rad="112500"/>
          </a:effectLst>
        </p:spPr>
      </p:pic>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CustomShape 1"/>
          <p:cNvSpPr/>
          <p:nvPr/>
        </p:nvSpPr>
        <p:spPr>
          <a:xfrm>
            <a:off x="380880" y="0"/>
            <a:ext cx="8228520" cy="129420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n-US" sz="4400" spc="-1" strike="noStrike">
                <a:solidFill>
                  <a:srgbClr val="ffffff"/>
                </a:solidFill>
                <a:latin typeface="Calibri"/>
                <a:ea typeface="DejaVu Sans"/>
              </a:rPr>
              <a:t>INTRODUCTION</a:t>
            </a:r>
            <a:endParaRPr b="0" lang="en-US" sz="4400" spc="-1" strike="noStrike">
              <a:latin typeface="Arial"/>
            </a:endParaRPr>
          </a:p>
        </p:txBody>
      </p:sp>
      <p:sp>
        <p:nvSpPr>
          <p:cNvPr id="132" name="CustomShape 2"/>
          <p:cNvSpPr/>
          <p:nvPr/>
        </p:nvSpPr>
        <p:spPr>
          <a:xfrm>
            <a:off x="106920" y="716760"/>
            <a:ext cx="8762040" cy="54090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641"/>
              </a:spcBef>
            </a:pPr>
            <a:endParaRPr b="0" lang="en-US" sz="1800" spc="-1" strike="noStrike">
              <a:latin typeface="Arial"/>
            </a:endParaRPr>
          </a:p>
          <a:p>
            <a:pPr marL="343080" indent="-342000">
              <a:lnSpc>
                <a:spcPct val="100000"/>
              </a:lnSpc>
              <a:spcBef>
                <a:spcPts val="641"/>
              </a:spcBef>
            </a:pPr>
            <a:r>
              <a:rPr b="0" lang="en-US" sz="3200" spc="-1" strike="noStrike">
                <a:solidFill>
                  <a:srgbClr val="000000"/>
                </a:solidFill>
                <a:latin typeface="Bell MT"/>
                <a:ea typeface="DejaVu Sans"/>
              </a:rPr>
              <a:t>	</a:t>
            </a:r>
            <a:endParaRPr b="0" lang="en-US" sz="3200" spc="-1" strike="noStrike">
              <a:latin typeface="Arial"/>
            </a:endParaRPr>
          </a:p>
          <a:p>
            <a:pPr marL="343080" indent="-342000">
              <a:lnSpc>
                <a:spcPct val="100000"/>
              </a:lnSpc>
              <a:spcBef>
                <a:spcPts val="641"/>
              </a:spcBef>
            </a:pP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The idea of  this project is pretty basic, and goes with its name, that is it estimates the price of a laptop with the specifications demanded by users. The aim is to use a given data to train the machine so that it can predict how much would any given specifications of the laptop, affect its total price.</a:t>
            </a:r>
            <a:r>
              <a:rPr b="1" lang="en-US" sz="3200" spc="-1" strike="noStrike">
                <a:solidFill>
                  <a:srgbClr val="10243e"/>
                </a:solidFill>
                <a:latin typeface="Bell MT"/>
                <a:ea typeface="DejaVu Sans"/>
              </a:rPr>
              <a:t> </a:t>
            </a:r>
            <a:endParaRPr b="0" lang="en-US" sz="32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457200" y="274680"/>
            <a:ext cx="8228520" cy="114192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n-US" sz="4400" spc="-1" strike="noStrike">
                <a:solidFill>
                  <a:srgbClr val="ffffff"/>
                </a:solidFill>
                <a:latin typeface="Calibri"/>
                <a:ea typeface="DejaVu Sans"/>
              </a:rPr>
              <a:t>WORKING</a:t>
            </a:r>
            <a:endParaRPr b="0" lang="en-US" sz="4400" spc="-1" strike="noStrike">
              <a:latin typeface="Arial"/>
            </a:endParaRPr>
          </a:p>
        </p:txBody>
      </p:sp>
      <p:sp>
        <p:nvSpPr>
          <p:cNvPr id="134" name="CustomShape 2"/>
          <p:cNvSpPr/>
          <p:nvPr/>
        </p:nvSpPr>
        <p:spPr>
          <a:xfrm>
            <a:off x="457200" y="1600200"/>
            <a:ext cx="8228520" cy="4524840"/>
          </a:xfrm>
          <a:prstGeom prst="rect">
            <a:avLst/>
          </a:prstGeom>
          <a:noFill/>
          <a:ln>
            <a:noFill/>
          </a:ln>
        </p:spPr>
        <p:style>
          <a:lnRef idx="0"/>
          <a:fillRef idx="0"/>
          <a:effectRef idx="0"/>
          <a:fontRef idx="minor"/>
        </p:style>
        <p:txBody>
          <a:bodyPr lIns="90000" rIns="90000" tIns="45000" bIns="45000">
            <a:normAutofit/>
          </a:bodyPr>
          <a:p>
            <a:pPr marL="343080" indent="-342000">
              <a:lnSpc>
                <a:spcPct val="100000"/>
              </a:lnSpc>
              <a:spcBef>
                <a:spcPts val="641"/>
              </a:spcBef>
            </a:pPr>
            <a:r>
              <a:rPr b="0" lang="en-US" sz="3200" spc="-1" strike="noStrike">
                <a:solidFill>
                  <a:srgbClr val="000000"/>
                </a:solidFill>
                <a:latin typeface="Calibri"/>
                <a:ea typeface="DejaVu Sans"/>
              </a:rPr>
              <a:t>    </a:t>
            </a:r>
            <a:r>
              <a:rPr b="1" lang="en-US" sz="4400" spc="-1" strike="noStrike">
                <a:solidFill>
                  <a:srgbClr val="10243e"/>
                </a:solidFill>
                <a:latin typeface="Calibri"/>
                <a:ea typeface="DejaVu Sans"/>
              </a:rPr>
              <a:t>As we have integrated our Laptop Price Prediction model with a simple and user friendly Web-based Interface where we have provided different fields of specifications desired users in their Laptop, such as :</a:t>
            </a:r>
            <a:endParaRPr b="0" lang="en-US" sz="4400" spc="-1" strike="noStrike">
              <a:latin typeface="Arial"/>
            </a:endParaRPr>
          </a:p>
          <a:p>
            <a:pPr marL="343080" indent="-342000" algn="ctr">
              <a:lnSpc>
                <a:spcPct val="100000"/>
              </a:lnSpc>
              <a:spcBef>
                <a:spcPts val="641"/>
              </a:spcBef>
            </a:pP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CPU Type</a:t>
            </a: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Operating System</a:t>
            </a: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Primary Memory (RAM)</a:t>
            </a: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Secondary Memory </a:t>
            </a: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GPU</a:t>
            </a:r>
            <a:endParaRPr b="0" lang="en-US" sz="4400" spc="-1" strike="noStrike">
              <a:latin typeface="Arial"/>
            </a:endParaRPr>
          </a:p>
          <a:p>
            <a:pPr marL="343080" indent="-342000">
              <a:lnSpc>
                <a:spcPct val="100000"/>
              </a:lnSpc>
              <a:spcBef>
                <a:spcPts val="641"/>
              </a:spcBef>
              <a:buClr>
                <a:srgbClr val="10243e"/>
              </a:buClr>
              <a:buFont typeface="Arial"/>
              <a:buChar char="•"/>
            </a:pPr>
            <a:r>
              <a:rPr b="1" lang="en-US" sz="4400" spc="-1" strike="noStrike">
                <a:solidFill>
                  <a:srgbClr val="10243e"/>
                </a:solidFill>
                <a:latin typeface="Calibri"/>
                <a:ea typeface="DejaVu Sans"/>
              </a:rPr>
              <a:t>Dimensions</a:t>
            </a:r>
            <a:endParaRPr b="0" lang="en-US" sz="4400" spc="-1" strike="noStrike">
              <a:latin typeface="Arial"/>
            </a:endParaRPr>
          </a:p>
          <a:p>
            <a:pPr algn="ctr">
              <a:lnSpc>
                <a:spcPct val="100000"/>
              </a:lnSpc>
              <a:spcBef>
                <a:spcPts val="641"/>
              </a:spcBef>
            </a:pPr>
            <a:endParaRPr b="0" lang="en-US" sz="4400" spc="-1" strike="noStrike">
              <a:latin typeface="Arial"/>
            </a:endParaRPr>
          </a:p>
          <a:p>
            <a:pPr>
              <a:lnSpc>
                <a:spcPct val="100000"/>
              </a:lnSpc>
              <a:spcBef>
                <a:spcPts val="641"/>
              </a:spcBef>
            </a:pPr>
            <a:endParaRPr b="0" lang="en-US" sz="4400" spc="-1" strike="noStrike">
              <a:latin typeface="Arial"/>
            </a:endParaRPr>
          </a:p>
          <a:p>
            <a:pPr>
              <a:lnSpc>
                <a:spcPct val="100000"/>
              </a:lnSpc>
              <a:spcBef>
                <a:spcPts val="641"/>
              </a:spcBef>
            </a:pPr>
            <a:endParaRPr b="0" lang="en-US" sz="4400" spc="-1" strike="noStrike">
              <a:latin typeface="Arial"/>
            </a:endParaRPr>
          </a:p>
          <a:p>
            <a:pPr marL="343080" indent="-342000">
              <a:lnSpc>
                <a:spcPct val="100000"/>
              </a:lnSpc>
              <a:spcBef>
                <a:spcPts val="641"/>
              </a:spcBef>
            </a:pPr>
            <a:endParaRPr b="0" lang="en-US" sz="4400" spc="-1" strike="noStrike">
              <a:latin typeface="Arial"/>
            </a:endParaRPr>
          </a:p>
          <a:p>
            <a:pPr marL="343080" indent="-342000">
              <a:lnSpc>
                <a:spcPct val="100000"/>
              </a:lnSpc>
              <a:spcBef>
                <a:spcPts val="641"/>
              </a:spcBef>
            </a:pPr>
            <a:endParaRPr b="0" lang="en-US" sz="44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457920" y="381960"/>
            <a:ext cx="8228520" cy="897840"/>
          </a:xfrm>
          <a:prstGeom prst="rect">
            <a:avLst/>
          </a:prstGeom>
          <a:noFill/>
          <a:ln>
            <a:noFill/>
          </a:ln>
        </p:spPr>
        <p:style>
          <a:lnRef idx="0"/>
          <a:fillRef idx="0"/>
          <a:effectRef idx="0"/>
          <a:fontRef idx="minor"/>
        </p:style>
        <p:txBody>
          <a:bodyPr lIns="90000" rIns="90000" tIns="45000" bIns="45000" anchor="ctr">
            <a:normAutofit/>
          </a:bodyPr>
          <a:p>
            <a:pPr algn="ctr">
              <a:lnSpc>
                <a:spcPct val="100000"/>
              </a:lnSpc>
            </a:pPr>
            <a:r>
              <a:rPr b="1" lang="en-US" sz="4400" spc="-1" strike="noStrike">
                <a:solidFill>
                  <a:srgbClr val="ffffff"/>
                </a:solidFill>
                <a:latin typeface="Calibri"/>
                <a:ea typeface="DejaVu Sans"/>
              </a:rPr>
              <a:t>Working Continued</a:t>
            </a:r>
            <a:endParaRPr b="0" lang="en-US" sz="4400" spc="-1" strike="noStrike">
              <a:latin typeface="Arial"/>
            </a:endParaRPr>
          </a:p>
        </p:txBody>
      </p:sp>
      <p:sp>
        <p:nvSpPr>
          <p:cNvPr id="136" name="CustomShape 2"/>
          <p:cNvSpPr/>
          <p:nvPr/>
        </p:nvSpPr>
        <p:spPr>
          <a:xfrm>
            <a:off x="457200" y="1600200"/>
            <a:ext cx="8228520" cy="4524840"/>
          </a:xfrm>
          <a:prstGeom prst="rect">
            <a:avLst/>
          </a:prstGeom>
          <a:noFill/>
          <a:ln>
            <a:noFill/>
          </a:ln>
        </p:spPr>
        <p:style>
          <a:lnRef idx="0"/>
          <a:fillRef idx="0"/>
          <a:effectRef idx="0"/>
          <a:fontRef idx="minor"/>
        </p:style>
        <p:txBody>
          <a:bodyPr lIns="90000" rIns="90000" tIns="45000" bIns="45000">
            <a:normAutofit/>
          </a:bodyPr>
          <a:p>
            <a:pPr marL="343080" indent="-342000">
              <a:lnSpc>
                <a:spcPct val="100000"/>
              </a:lnSpc>
              <a:spcBef>
                <a:spcPts val="641"/>
              </a:spcBef>
            </a:pP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The user is supposed to select from the given option fields, the various categorical requirements , and also specify the values of other attributes, they want in their laptop.</a:t>
            </a:r>
            <a:endParaRPr b="0" lang="en-US" sz="3200" spc="-1" strike="noStrike">
              <a:latin typeface="Arial"/>
            </a:endParaRPr>
          </a:p>
          <a:p>
            <a:pPr marL="343080" indent="-342000">
              <a:lnSpc>
                <a:spcPct val="100000"/>
              </a:lnSpc>
              <a:spcBef>
                <a:spcPts val="641"/>
              </a:spcBef>
            </a:pP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The model is trained so, that it will predict the most approximate price of the a laptop consisting of the specified features.</a:t>
            </a:r>
            <a:endParaRPr b="0" lang="en-US" sz="3200" spc="-1" strike="noStrike">
              <a:latin typeface="Arial"/>
            </a:endParaRPr>
          </a:p>
          <a:p>
            <a:pPr marL="343080" indent="-342000">
              <a:lnSpc>
                <a:spcPct val="100000"/>
              </a:lnSpc>
              <a:spcBef>
                <a:spcPts val="641"/>
              </a:spcBef>
            </a:pPr>
            <a:r>
              <a:rPr b="1" lang="en-US" sz="3200" spc="-1" strike="noStrike">
                <a:solidFill>
                  <a:srgbClr val="0d0d0d"/>
                </a:solidFill>
                <a:latin typeface="Calibri"/>
                <a:ea typeface="DejaVu Sans"/>
              </a:rPr>
              <a:t>   </a:t>
            </a:r>
            <a:endParaRPr b="0" lang="en-US" sz="3200" spc="-1" strike="noStrike">
              <a:latin typeface="Arial"/>
            </a:endParaRPr>
          </a:p>
          <a:p>
            <a:pPr marL="343080" indent="-342000">
              <a:lnSpc>
                <a:spcPct val="100000"/>
              </a:lnSpc>
              <a:spcBef>
                <a:spcPts val="641"/>
              </a:spcBef>
            </a:pPr>
            <a:r>
              <a:rPr b="1" lang="en-US" sz="3200" spc="-1" strike="noStrike">
                <a:solidFill>
                  <a:srgbClr val="0d0d0d"/>
                </a:solidFill>
                <a:latin typeface="Calibri"/>
                <a:ea typeface="DejaVu Sans"/>
              </a:rPr>
              <a:t>    </a:t>
            </a:r>
            <a:r>
              <a:rPr b="1" lang="en-US" sz="3200" spc="-1" strike="noStrike">
                <a:solidFill>
                  <a:srgbClr val="0d0d0d"/>
                </a:solidFill>
                <a:latin typeface="Calibri"/>
                <a:ea typeface="DejaVu Sans"/>
              </a:rPr>
              <a:t>Tools Used</a:t>
            </a:r>
            <a:r>
              <a:rPr b="1" lang="en-US" sz="3200" spc="-1" strike="noStrike">
                <a:solidFill>
                  <a:srgbClr val="254061"/>
                </a:solidFill>
                <a:latin typeface="Calibri"/>
                <a:ea typeface="DejaVu Sans"/>
              </a:rPr>
              <a:t> :</a:t>
            </a:r>
            <a:r>
              <a:rPr b="1" lang="en-US" sz="3200" spc="-1" strike="noStrike">
                <a:solidFill>
                  <a:srgbClr val="10243e"/>
                </a:solidFill>
                <a:latin typeface="Calibri"/>
                <a:ea typeface="DejaVu Sans"/>
              </a:rPr>
              <a:t>The tool used for the cleaning and</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t>
            </a:r>
            <a:r>
              <a:rPr b="1" lang="en-US" sz="3200" spc="-1" strike="noStrike">
                <a:solidFill>
                  <a:srgbClr val="10243e"/>
                </a:solidFill>
                <a:latin typeface="Calibri"/>
                <a:ea typeface="DejaVu Sans"/>
              </a:rPr>
              <a:t>       analysis of original dataset is “Dataiku”.</a:t>
            </a:r>
            <a:r>
              <a:rPr b="1" lang="en-US" sz="3200" spc="-1" strike="noStrike">
                <a:solidFill>
                  <a:srgbClr val="254061"/>
                </a:solidFill>
                <a:latin typeface="Bell MT"/>
                <a:ea typeface="DejaVu Sans"/>
              </a:rPr>
              <a:t>  </a:t>
            </a:r>
            <a:endParaRPr b="0" lang="en-US" sz="3200" spc="-1" strike="noStrike">
              <a:latin typeface="Arial"/>
            </a:endParaRPr>
          </a:p>
        </p:txBody>
      </p:sp>
      <p:pic>
        <p:nvPicPr>
          <p:cNvPr id="137" name="Picture 5" descr=""/>
          <p:cNvPicPr/>
          <p:nvPr/>
        </p:nvPicPr>
        <p:blipFill>
          <a:blip r:embed="rId1"/>
          <a:stretch/>
        </p:blipFill>
        <p:spPr>
          <a:xfrm>
            <a:off x="6810120" y="5669280"/>
            <a:ext cx="1327320" cy="730440"/>
          </a:xfrm>
          <a:prstGeom prst="rect">
            <a:avLst/>
          </a:prstGeom>
          <a:ln w="63360">
            <a:noFill/>
          </a:ln>
          <a:scene3d>
            <a:camera prst="orthographicFront"/>
            <a:lightRig dir="t" rig="contrasting">
              <a:rot lat="0" lon="0" rev="3000000"/>
            </a:lightRig>
          </a:scene3d>
          <a:sp3d contourW="7620">
            <a:bevelT w="95250" h="31750"/>
            <a:contourClr>
              <a:srgbClr val="333333"/>
            </a:contourClr>
          </a:sp3d>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CustomShape 1"/>
          <p:cNvSpPr/>
          <p:nvPr/>
        </p:nvSpPr>
        <p:spPr>
          <a:xfrm>
            <a:off x="457200" y="274680"/>
            <a:ext cx="8228520" cy="1141920"/>
          </a:xfrm>
          <a:prstGeom prst="rect">
            <a:avLst/>
          </a:prstGeom>
          <a:noFill/>
          <a:ln>
            <a:noFill/>
          </a:ln>
        </p:spPr>
        <p:style>
          <a:lnRef idx="0"/>
          <a:fillRef idx="0"/>
          <a:effectRef idx="0"/>
          <a:fontRef idx="minor"/>
        </p:style>
        <p:txBody>
          <a:bodyPr lIns="90000" rIns="90000" tIns="45000" bIns="45000" anchor="ctr"/>
          <a:p>
            <a:pPr algn="ctr">
              <a:lnSpc>
                <a:spcPct val="100000"/>
              </a:lnSpc>
            </a:pPr>
            <a:r>
              <a:rPr b="1" lang="en-US" sz="4400" spc="-1" strike="noStrike">
                <a:solidFill>
                  <a:srgbClr val="ffffff"/>
                </a:solidFill>
                <a:latin typeface="Calibri"/>
                <a:ea typeface="DejaVu Sans"/>
              </a:rPr>
              <a:t>PROCEDURE</a:t>
            </a:r>
            <a:r>
              <a:rPr b="1" lang="en-US" sz="4400" spc="-1" strike="noStrike">
                <a:solidFill>
                  <a:srgbClr val="000000"/>
                </a:solidFill>
                <a:latin typeface="Times New Roman"/>
                <a:ea typeface="DejaVu Sans"/>
              </a:rPr>
              <a:t> </a:t>
            </a:r>
            <a:endParaRPr b="0" lang="en-US" sz="4400" spc="-1" strike="noStrike">
              <a:latin typeface="Arial"/>
            </a:endParaRPr>
          </a:p>
        </p:txBody>
      </p:sp>
      <p:sp>
        <p:nvSpPr>
          <p:cNvPr id="139" name="CustomShape 2"/>
          <p:cNvSpPr/>
          <p:nvPr/>
        </p:nvSpPr>
        <p:spPr>
          <a:xfrm>
            <a:off x="457200" y="1600200"/>
            <a:ext cx="8411760" cy="4524840"/>
          </a:xfrm>
          <a:prstGeom prst="rect">
            <a:avLst/>
          </a:prstGeom>
          <a:noFill/>
          <a:ln>
            <a:noFill/>
          </a:ln>
        </p:spPr>
        <p:style>
          <a:lnRef idx="0"/>
          <a:fillRef idx="0"/>
          <a:effectRef idx="0"/>
          <a:fontRef idx="minor"/>
        </p:style>
        <p:txBody>
          <a:bodyPr lIns="90000" rIns="90000" tIns="45000" bIns="45000"/>
          <a:p>
            <a:pPr marL="216000" indent="-215280">
              <a:lnSpc>
                <a:spcPct val="100000"/>
              </a:lnSpc>
              <a:spcBef>
                <a:spcPts val="400"/>
              </a:spcBef>
              <a:buClr>
                <a:srgbClr val="000000"/>
              </a:buClr>
              <a:buSzPct val="45000"/>
              <a:buFont typeface="Wingdings" charset="2"/>
              <a:buChar char=""/>
            </a:pPr>
            <a:r>
              <a:rPr b="1" lang="en-US" sz="2600" spc="-1" strike="noStrike" u="sng">
                <a:solidFill>
                  <a:srgbClr val="10243e"/>
                </a:solidFill>
                <a:uFillTx/>
                <a:latin typeface="Calibri"/>
                <a:ea typeface="DejaVu Sans"/>
              </a:rPr>
              <a:t>Acquiring Data</a:t>
            </a:r>
            <a:r>
              <a:rPr b="1" lang="en-US" sz="2600" spc="-1" strike="noStrike">
                <a:solidFill>
                  <a:srgbClr val="10243e"/>
                </a:solidFill>
                <a:latin typeface="Calibri"/>
                <a:ea typeface="DejaVu Sans"/>
              </a:rPr>
              <a:t> :</a:t>
            </a:r>
            <a:endParaRPr b="0" lang="en-US" sz="2600" spc="-1" strike="noStrike">
              <a:latin typeface="Arial"/>
            </a:endParaRPr>
          </a:p>
          <a:p>
            <a:pPr marL="216000" indent="-215280">
              <a:lnSpc>
                <a:spcPct val="100000"/>
              </a:lnSpc>
              <a:spcBef>
                <a:spcPts val="400"/>
              </a:spcBef>
              <a:buClr>
                <a:srgbClr val="000000"/>
              </a:buClr>
              <a:buSzPct val="45000"/>
              <a:buFont typeface="Wingdings" charset="2"/>
              <a:buChar char=""/>
            </a:pPr>
            <a:r>
              <a:rPr b="1" lang="en-US" sz="2200" spc="-1" strike="noStrike">
                <a:solidFill>
                  <a:srgbClr val="10243e"/>
                </a:solidFill>
                <a:latin typeface="Calibri"/>
                <a:ea typeface="DejaVu Sans"/>
              </a:rPr>
              <a:t>The very first step of our project was to collect data which we would be using to train our model. So we used a dataset from “</a:t>
            </a:r>
            <a:r>
              <a:rPr b="1" i="1" lang="en-US" sz="2200" spc="-1" strike="noStrike">
                <a:solidFill>
                  <a:srgbClr val="10243e"/>
                </a:solidFill>
                <a:latin typeface="Calibri"/>
                <a:ea typeface="DejaVu Sans"/>
              </a:rPr>
              <a:t>Kaggle.com</a:t>
            </a:r>
            <a:r>
              <a:rPr b="1" lang="en-US" sz="2200" spc="-1" strike="noStrike">
                <a:solidFill>
                  <a:srgbClr val="10243e"/>
                </a:solidFill>
                <a:latin typeface="Calibri"/>
                <a:ea typeface="DejaVu Sans"/>
              </a:rPr>
              <a:t>”</a:t>
            </a:r>
            <a:endParaRPr b="0" lang="en-US" sz="2200" spc="-1" strike="noStrike">
              <a:latin typeface="Arial"/>
            </a:endParaRPr>
          </a:p>
          <a:p>
            <a:pPr marL="216000" indent="-215280">
              <a:lnSpc>
                <a:spcPct val="100000"/>
              </a:lnSpc>
              <a:spcBef>
                <a:spcPts val="400"/>
              </a:spcBef>
              <a:buClr>
                <a:srgbClr val="000000"/>
              </a:buClr>
              <a:buSzPct val="45000"/>
              <a:buFont typeface="Wingdings" charset="2"/>
              <a:buChar char=""/>
            </a:pPr>
            <a:r>
              <a:rPr b="1" lang="en-US" sz="2200" spc="-1" strike="noStrike">
                <a:solidFill>
                  <a:srgbClr val="10243e"/>
                </a:solidFill>
                <a:latin typeface="Calibri"/>
                <a:ea typeface="DejaVu Sans"/>
              </a:rPr>
              <a:t>containing approximately 1300 rows of data, which related the price of any given Laptop with its specifications.</a:t>
            </a:r>
            <a:endParaRPr b="0" lang="en-US" sz="2200" spc="-1" strike="noStrike">
              <a:latin typeface="Arial"/>
            </a:endParaRPr>
          </a:p>
          <a:p>
            <a:pPr>
              <a:lnSpc>
                <a:spcPct val="100000"/>
              </a:lnSpc>
              <a:spcBef>
                <a:spcPts val="400"/>
              </a:spcBef>
            </a:pPr>
            <a:endParaRPr b="0" lang="en-US" sz="2200" spc="-1" strike="noStrike">
              <a:latin typeface="Arial"/>
            </a:endParaRPr>
          </a:p>
          <a:p>
            <a:pPr marL="216000" indent="-215280">
              <a:lnSpc>
                <a:spcPct val="100000"/>
              </a:lnSpc>
              <a:spcBef>
                <a:spcPts val="400"/>
              </a:spcBef>
              <a:buClr>
                <a:srgbClr val="000000"/>
              </a:buClr>
              <a:buSzPct val="45000"/>
              <a:buFont typeface="Wingdings" charset="2"/>
              <a:buChar char=""/>
            </a:pPr>
            <a:r>
              <a:rPr b="1" lang="en-US" sz="2600" spc="-1" strike="noStrike" u="sng">
                <a:solidFill>
                  <a:srgbClr val="10243e"/>
                </a:solidFill>
                <a:uFillTx/>
                <a:latin typeface="Calibri"/>
                <a:ea typeface="DejaVu Sans"/>
              </a:rPr>
              <a:t>Preprocessing of Data</a:t>
            </a:r>
            <a:r>
              <a:rPr b="1" lang="en-US" sz="2200" spc="-1" strike="noStrike">
                <a:solidFill>
                  <a:srgbClr val="10243e"/>
                </a:solidFill>
                <a:latin typeface="Calibri"/>
                <a:ea typeface="DejaVu Sans"/>
              </a:rPr>
              <a:t> :</a:t>
            </a:r>
            <a:endParaRPr b="0" lang="en-US" sz="2200" spc="-1" strike="noStrike">
              <a:latin typeface="Arial"/>
            </a:endParaRPr>
          </a:p>
          <a:p>
            <a:pPr marL="216000" indent="-215280">
              <a:lnSpc>
                <a:spcPct val="100000"/>
              </a:lnSpc>
              <a:spcBef>
                <a:spcPts val="400"/>
              </a:spcBef>
              <a:buClr>
                <a:srgbClr val="000000"/>
              </a:buClr>
              <a:buSzPct val="45000"/>
              <a:buFont typeface="Wingdings" charset="2"/>
              <a:buChar char=""/>
            </a:pPr>
            <a:r>
              <a:rPr b="1" lang="en-US" sz="2200" spc="-1" strike="noStrike">
                <a:solidFill>
                  <a:srgbClr val="10243e"/>
                </a:solidFill>
                <a:latin typeface="Calibri"/>
                <a:ea typeface="DejaVu Sans"/>
              </a:rPr>
              <a:t>Now, even though we had access to some already prepared data, it obviously required changes. To make the data suitable to be used in training the model, the very first requirement is to make sure the data is quantitative</a:t>
            </a:r>
            <a:endParaRPr b="0" lang="en-US" sz="2200" spc="-1" strike="noStrike">
              <a:latin typeface="Arial"/>
            </a:endParaRPr>
          </a:p>
          <a:p>
            <a:pPr marL="216000" indent="-215280">
              <a:lnSpc>
                <a:spcPct val="100000"/>
              </a:lnSpc>
              <a:spcBef>
                <a:spcPts val="400"/>
              </a:spcBef>
              <a:buClr>
                <a:srgbClr val="000000"/>
              </a:buClr>
              <a:buSzPct val="45000"/>
              <a:buFont typeface="Wingdings" charset="2"/>
              <a:buChar char=""/>
            </a:pPr>
            <a:r>
              <a:rPr b="1" lang="en-US" sz="2200" spc="-1" strike="noStrike">
                <a:solidFill>
                  <a:srgbClr val="10243e"/>
                </a:solidFill>
                <a:latin typeface="Calibri"/>
                <a:ea typeface="DejaVu Sans"/>
              </a:rPr>
              <a:t>So we processed the data into its adequate equivalent, suitable for computation.</a:t>
            </a:r>
            <a:endParaRPr b="0" lang="en-US" sz="22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CustomShape 1"/>
          <p:cNvSpPr/>
          <p:nvPr/>
        </p:nvSpPr>
        <p:spPr>
          <a:xfrm>
            <a:off x="326520" y="273240"/>
            <a:ext cx="8490240" cy="869040"/>
          </a:xfrm>
          <a:prstGeom prst="rect">
            <a:avLst/>
          </a:prstGeom>
          <a:noFill/>
          <a:ln>
            <a:noFill/>
          </a:ln>
        </p:spPr>
        <p:style>
          <a:lnRef idx="0"/>
          <a:fillRef idx="0"/>
          <a:effectRef idx="0"/>
          <a:fontRef idx="minor"/>
        </p:style>
      </p:sp>
      <p:sp>
        <p:nvSpPr>
          <p:cNvPr id="141" name="CustomShape 2"/>
          <p:cNvSpPr/>
          <p:nvPr/>
        </p:nvSpPr>
        <p:spPr>
          <a:xfrm>
            <a:off x="326520" y="1796040"/>
            <a:ext cx="8490240" cy="4571280"/>
          </a:xfrm>
          <a:prstGeom prst="rect">
            <a:avLst/>
          </a:prstGeom>
          <a:noFill/>
          <a:ln>
            <a:noFill/>
          </a:ln>
        </p:spPr>
        <p:style>
          <a:lnRef idx="0"/>
          <a:fillRef idx="0"/>
          <a:effectRef idx="0"/>
          <a:fontRef idx="minor"/>
        </p:style>
        <p:txBody>
          <a:bodyPr lIns="0" rIns="0" tIns="0" bIns="0">
            <a:normAutofit/>
          </a:bodyPr>
          <a:p>
            <a:pPr marL="432000" indent="-323280">
              <a:lnSpc>
                <a:spcPct val="100000"/>
              </a:lnSpc>
              <a:spcAft>
                <a:spcPts val="1281"/>
              </a:spcAft>
              <a:buClr>
                <a:srgbClr val="2c3e50"/>
              </a:buClr>
              <a:buSzPct val="45000"/>
              <a:buFont typeface="Wingdings" charset="2"/>
              <a:buChar char=""/>
            </a:pPr>
            <a:r>
              <a:rPr b="1" lang="en-US" sz="2600" spc="-1" strike="noStrike" u="sng">
                <a:solidFill>
                  <a:srgbClr val="2c3e50"/>
                </a:solidFill>
                <a:uFillTx/>
                <a:latin typeface="Calibri"/>
                <a:ea typeface="DejaVu Sans"/>
              </a:rPr>
              <a:t>Cleaning</a:t>
            </a:r>
            <a:r>
              <a:rPr b="1" lang="en-US" sz="2910" spc="-1" strike="noStrike">
                <a:solidFill>
                  <a:srgbClr val="2c3e50"/>
                </a:solidFill>
                <a:latin typeface="Source Sans Pro Semibold"/>
                <a:ea typeface="DejaVu Sans"/>
              </a:rPr>
              <a:t> :</a:t>
            </a:r>
            <a:endParaRPr b="0" lang="en-US" sz="2910" spc="-1" strike="noStrike">
              <a:latin typeface="Arial"/>
            </a:endParaRPr>
          </a:p>
          <a:p>
            <a:pPr marL="432000" indent="-323280">
              <a:lnSpc>
                <a:spcPct val="100000"/>
              </a:lnSpc>
              <a:spcAft>
                <a:spcPts val="1281"/>
              </a:spcAft>
              <a:buClr>
                <a:srgbClr val="2c3e50"/>
              </a:buClr>
              <a:buSzPct val="45000"/>
              <a:buFont typeface="Wingdings" charset="2"/>
              <a:buChar char=""/>
            </a:pPr>
            <a:r>
              <a:rPr b="1" lang="en-US" sz="2200" spc="-1" strike="noStrike">
                <a:solidFill>
                  <a:srgbClr val="2c3e50"/>
                </a:solidFill>
                <a:latin typeface="Calibri"/>
                <a:ea typeface="DejaVu Sans"/>
              </a:rPr>
              <a:t>After transforming data into a from convenient for computation, the data was cleaned in order to get rid of irrelevant data i.e, the data which was not affecting the price of the laptop or had a nominal effect on price.</a:t>
            </a:r>
            <a:endParaRPr b="0" lang="en-US" sz="2200" spc="-1" strike="noStrike">
              <a:latin typeface="Arial"/>
            </a:endParaRPr>
          </a:p>
          <a:p>
            <a:pPr marL="432000" indent="-323280">
              <a:lnSpc>
                <a:spcPct val="100000"/>
              </a:lnSpc>
              <a:spcAft>
                <a:spcPts val="1281"/>
              </a:spcAft>
              <a:buClr>
                <a:srgbClr val="2c3e50"/>
              </a:buClr>
              <a:buSzPct val="45000"/>
              <a:buFont typeface="Wingdings" charset="2"/>
              <a:buChar char=""/>
            </a:pPr>
            <a:r>
              <a:rPr b="1" lang="en-US" sz="2200" spc="-1" strike="noStrike">
                <a:solidFill>
                  <a:srgbClr val="2c3e50"/>
                </a:solidFill>
                <a:latin typeface="Calibri"/>
                <a:ea typeface="DejaVu Sans"/>
              </a:rPr>
              <a:t>In order to determine the variables or factors that were not really affecting the price of Laptops we used correlation matrix to ensure the inclusion of relevant data only.</a:t>
            </a:r>
            <a:endParaRPr b="0" lang="en-US" sz="2200" spc="-1" strike="noStrike">
              <a:latin typeface="Arial"/>
            </a:endParaRPr>
          </a:p>
          <a:p>
            <a:pPr marL="432000" indent="-323280">
              <a:lnSpc>
                <a:spcPct val="100000"/>
              </a:lnSpc>
              <a:spcAft>
                <a:spcPts val="1281"/>
              </a:spcAft>
              <a:buClr>
                <a:srgbClr val="2c3e50"/>
              </a:buClr>
              <a:buSzPct val="45000"/>
              <a:buFont typeface="Wingdings" charset="2"/>
              <a:buChar char=""/>
            </a:pPr>
            <a:r>
              <a:rPr b="1" lang="en-US" sz="2200" spc="-1" strike="noStrike">
                <a:solidFill>
                  <a:srgbClr val="2c3e50"/>
                </a:solidFill>
                <a:latin typeface="Calibri"/>
                <a:ea typeface="DejaVu Sans"/>
              </a:rPr>
              <a:t>Cleaning the data also included filling up for missing data using dummy variables.</a:t>
            </a:r>
            <a:endParaRPr b="0" lang="en-US" sz="2200" spc="-1" strike="noStrike">
              <a:latin typeface="Arial"/>
            </a:endParaRPr>
          </a:p>
          <a:p>
            <a:pPr marL="432000" indent="-323280">
              <a:lnSpc>
                <a:spcPct val="100000"/>
              </a:lnSpc>
              <a:spcAft>
                <a:spcPts val="1281"/>
              </a:spcAft>
              <a:buClr>
                <a:srgbClr val="2c3e50"/>
              </a:buClr>
              <a:buSzPct val="45000"/>
              <a:buFont typeface="Wingdings" charset="2"/>
              <a:buChar char=""/>
            </a:pPr>
            <a:endParaRPr b="0" lang="en-US" sz="22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TextShape 1"/>
          <p:cNvSpPr txBox="1"/>
          <p:nvPr/>
        </p:nvSpPr>
        <p:spPr>
          <a:xfrm>
            <a:off x="457200" y="273600"/>
            <a:ext cx="8229240" cy="1144800"/>
          </a:xfrm>
          <a:prstGeom prst="rect">
            <a:avLst/>
          </a:prstGeom>
          <a:noFill/>
          <a:ln>
            <a:noFill/>
          </a:ln>
        </p:spPr>
        <p:txBody>
          <a:bodyPr lIns="0" rIns="0" tIns="0" bIns="0" anchor="ctr"/>
          <a:p>
            <a:pPr algn="ctr"/>
            <a:r>
              <a:rPr b="1" lang="en-US" sz="4400" spc="-1" strike="noStrike">
                <a:solidFill>
                  <a:srgbClr val="ffffff"/>
                </a:solidFill>
                <a:latin typeface="Calibri"/>
              </a:rPr>
              <a:t>Cleaning and Preprocessing</a:t>
            </a:r>
            <a:endParaRPr b="1" lang="en-US" sz="4400" spc="-1" strike="noStrike">
              <a:solidFill>
                <a:srgbClr val="ffffff"/>
              </a:solidFill>
              <a:latin typeface="Calibri"/>
            </a:endParaRPr>
          </a:p>
        </p:txBody>
      </p:sp>
      <p:pic>
        <p:nvPicPr>
          <p:cNvPr id="143" name="" descr=""/>
          <p:cNvPicPr/>
          <p:nvPr/>
        </p:nvPicPr>
        <p:blipFill>
          <a:blip r:embed="rId1"/>
          <a:stretch/>
        </p:blipFill>
        <p:spPr>
          <a:xfrm>
            <a:off x="1621080" y="1554480"/>
            <a:ext cx="6517080" cy="488772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TextShape 1"/>
          <p:cNvSpPr txBox="1"/>
          <p:nvPr/>
        </p:nvSpPr>
        <p:spPr>
          <a:xfrm>
            <a:off x="457200" y="273600"/>
            <a:ext cx="8229240" cy="1144800"/>
          </a:xfrm>
          <a:prstGeom prst="rect">
            <a:avLst/>
          </a:prstGeom>
          <a:noFill/>
          <a:ln>
            <a:noFill/>
          </a:ln>
        </p:spPr>
        <p:txBody>
          <a:bodyPr lIns="0" rIns="0" tIns="0" bIns="0" anchor="ctr"/>
          <a:p>
            <a:pPr algn="ctr"/>
            <a:endParaRPr b="0" lang="en-US" sz="4400" spc="-1" strike="noStrike">
              <a:latin typeface="Arial"/>
            </a:endParaRPr>
          </a:p>
        </p:txBody>
      </p:sp>
      <p:pic>
        <p:nvPicPr>
          <p:cNvPr id="145" name="" descr=""/>
          <p:cNvPicPr/>
          <p:nvPr/>
        </p:nvPicPr>
        <p:blipFill>
          <a:blip r:embed="rId1"/>
          <a:stretch/>
        </p:blipFill>
        <p:spPr>
          <a:xfrm rot="16200">
            <a:off x="-511920" y="1639800"/>
            <a:ext cx="9826920" cy="4737600"/>
          </a:xfrm>
          <a:prstGeom prst="rect">
            <a:avLst/>
          </a:prstGeom>
          <a:ln>
            <a:noFill/>
          </a:ln>
        </p:spPr>
      </p:pic>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extShape 1"/>
          <p:cNvSpPr txBox="1"/>
          <p:nvPr/>
        </p:nvSpPr>
        <p:spPr>
          <a:xfrm>
            <a:off x="457200" y="273600"/>
            <a:ext cx="8229240" cy="1144800"/>
          </a:xfrm>
          <a:prstGeom prst="rect">
            <a:avLst/>
          </a:prstGeom>
          <a:noFill/>
          <a:ln>
            <a:noFill/>
          </a:ln>
        </p:spPr>
        <p:txBody>
          <a:bodyPr lIns="0" rIns="0" tIns="0" bIns="0" anchor="ctr"/>
          <a:p>
            <a:pPr algn="ctr"/>
            <a:endParaRPr b="0" lang="en-US" sz="4400" spc="-1" strike="noStrike">
              <a:latin typeface="Arial"/>
            </a:endParaRPr>
          </a:p>
        </p:txBody>
      </p:sp>
      <p:sp>
        <p:nvSpPr>
          <p:cNvPr id="147" name="TextShape 2"/>
          <p:cNvSpPr txBox="1"/>
          <p:nvPr/>
        </p:nvSpPr>
        <p:spPr>
          <a:xfrm>
            <a:off x="457200" y="1604520"/>
            <a:ext cx="8229240" cy="3977280"/>
          </a:xfrm>
          <a:prstGeom prst="rect">
            <a:avLst/>
          </a:prstGeom>
          <a:noFill/>
          <a:ln>
            <a:noFill/>
          </a:ln>
        </p:spPr>
        <p:txBody>
          <a:bodyPr lIns="0" rIns="0" tIns="0" bIns="0">
            <a:normAutofit/>
          </a:bodyPr>
          <a:p>
            <a:pPr marL="432000" indent="-324000">
              <a:lnSpc>
                <a:spcPct val="100000"/>
              </a:lnSpc>
              <a:spcAft>
                <a:spcPts val="1281"/>
              </a:spcAft>
              <a:buClr>
                <a:srgbClr val="000000"/>
              </a:buClr>
              <a:buSzPct val="45000"/>
              <a:buFont typeface="Wingdings" charset="2"/>
              <a:buChar char=""/>
            </a:pPr>
            <a:r>
              <a:rPr b="1" lang="en-US" sz="2600" spc="-1" strike="noStrike" u="sng">
                <a:solidFill>
                  <a:srgbClr val="2c3e50"/>
                </a:solidFill>
                <a:uFillTx/>
                <a:latin typeface="Calibri"/>
                <a:ea typeface="DejaVu Sans"/>
              </a:rPr>
              <a:t>Analysis</a:t>
            </a:r>
            <a:r>
              <a:rPr b="1" lang="en-US" sz="2600" spc="-1" strike="noStrike">
                <a:solidFill>
                  <a:srgbClr val="2c3e50"/>
                </a:solidFill>
                <a:latin typeface="Calibri"/>
                <a:ea typeface="DejaVu Sans"/>
              </a:rPr>
              <a:t> :</a:t>
            </a:r>
            <a:r>
              <a:rPr b="1" lang="en-US" sz="2200" spc="-1" strike="noStrike">
                <a:solidFill>
                  <a:srgbClr val="2c3e50"/>
                </a:solidFill>
                <a:latin typeface="Calibri"/>
                <a:ea typeface="DejaVu Sans"/>
              </a:rPr>
              <a:t> </a:t>
            </a:r>
            <a:endParaRPr b="0" lang="en-US" sz="2200" spc="-1" strike="noStrike">
              <a:latin typeface="Arial"/>
            </a:endParaRPr>
          </a:p>
          <a:p>
            <a:pPr marL="432000" indent="-324000">
              <a:lnSpc>
                <a:spcPct val="100000"/>
              </a:lnSpc>
              <a:spcAft>
                <a:spcPts val="1281"/>
              </a:spcAft>
              <a:buClr>
                <a:srgbClr val="000000"/>
              </a:buClr>
              <a:buSzPct val="45000"/>
              <a:buFont typeface="Wingdings" charset="2"/>
              <a:buChar char=""/>
            </a:pPr>
            <a:r>
              <a:rPr b="1" lang="en-US" sz="2200" spc="-1" strike="noStrike">
                <a:solidFill>
                  <a:srgbClr val="2c3e50"/>
                </a:solidFill>
                <a:latin typeface="Calibri"/>
                <a:ea typeface="DejaVu Sans"/>
              </a:rPr>
              <a:t>With the data prepared and ready for  training our model, we analyzed our data using Dataiku. We used two algorithms </a:t>
            </a:r>
            <a:endParaRPr b="0" lang="en-US" sz="2200" spc="-1" strike="noStrike">
              <a:latin typeface="Arial"/>
            </a:endParaRPr>
          </a:p>
          <a:p>
            <a:pPr marL="432000" indent="-324000">
              <a:lnSpc>
                <a:spcPct val="100000"/>
              </a:lnSpc>
              <a:spcAft>
                <a:spcPts val="1281"/>
              </a:spcAft>
              <a:buClr>
                <a:srgbClr val="000000"/>
              </a:buClr>
              <a:buSzPct val="45000"/>
              <a:buFont typeface="Wingdings" charset="2"/>
              <a:buChar char=""/>
            </a:pPr>
            <a:r>
              <a:rPr b="1" lang="en-US" sz="2200" spc="-1" strike="noStrike">
                <a:solidFill>
                  <a:srgbClr val="2c3e50"/>
                </a:solidFill>
                <a:latin typeface="Calibri"/>
                <a:ea typeface="DejaVu Sans"/>
              </a:rPr>
              <a:t>XGBoost (Extended Gradient Boost)</a:t>
            </a:r>
            <a:endParaRPr b="0" lang="en-US" sz="2200" spc="-1" strike="noStrike">
              <a:latin typeface="Arial"/>
            </a:endParaRPr>
          </a:p>
          <a:p>
            <a:pPr marL="432000" indent="-324000">
              <a:spcBef>
                <a:spcPts val="1417"/>
              </a:spcBef>
              <a:buClr>
                <a:srgbClr val="000000"/>
              </a:buClr>
              <a:buSzPct val="45000"/>
              <a:buFont typeface="Wingdings" charset="2"/>
              <a:buChar char=""/>
            </a:pPr>
            <a:r>
              <a:rPr b="1" lang="en-US" sz="2200" spc="-1" strike="noStrike">
                <a:solidFill>
                  <a:srgbClr val="2c3e50"/>
                </a:solidFill>
                <a:latin typeface="Calibri"/>
                <a:ea typeface="DejaVu Sans"/>
              </a:rPr>
              <a:t>OLS (Ordinary Least Square)</a:t>
            </a:r>
            <a:endParaRPr b="0" lang="en-US" sz="2200" spc="-1" strike="noStrike">
              <a:latin typeface="Arial"/>
            </a:endParaRPr>
          </a:p>
          <a:p>
            <a:pPr marL="432000" indent="-324000">
              <a:spcBef>
                <a:spcPts val="1417"/>
              </a:spcBef>
              <a:buClr>
                <a:srgbClr val="000000"/>
              </a:buClr>
              <a:buSzPct val="45000"/>
              <a:buFont typeface="Wingdings" charset="2"/>
              <a:buChar char=""/>
            </a:pPr>
            <a:r>
              <a:rPr b="1" lang="en-US" sz="2200" spc="-1" strike="noStrike">
                <a:solidFill>
                  <a:srgbClr val="071136"/>
                </a:solidFill>
                <a:latin typeface="Arial"/>
              </a:rPr>
              <a:t>On comparison we realized that XGBoost algorithm is best suited for our project as it showed more than 90% accuracy in every test, while OLS gave approximately 70% to 74% of accuracy.</a:t>
            </a:r>
            <a:endParaRPr b="0" lang="en-US" sz="2200" spc="-1" strike="noStrike">
              <a:latin typeface="Arial"/>
            </a:endParaRPr>
          </a:p>
          <a:p>
            <a:pPr marL="432000" indent="-324000">
              <a:spcBef>
                <a:spcPts val="1417"/>
              </a:spcBef>
              <a:buClr>
                <a:srgbClr val="000000"/>
              </a:buClr>
              <a:buSzPct val="45000"/>
              <a:buFont typeface="Wingdings" charset="2"/>
              <a:buChar char=""/>
            </a:pPr>
            <a:r>
              <a:rPr b="1" lang="en-US" sz="2200" spc="-1" strike="noStrike">
                <a:solidFill>
                  <a:srgbClr val="071136"/>
                </a:solidFill>
                <a:latin typeface="Arial"/>
              </a:rPr>
              <a:t>A comparison of the accuracy of both the algorithms is attached on the next slide.</a:t>
            </a:r>
            <a:endParaRPr b="0" lang="en-US" sz="22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835</TotalTime>
  <Application>LibreOffice/6.0.5.2$Linux_X86_64 LibreOffice_project/54c8cbb85f300ac59db32fe8a675ff7683cd5a16</Application>
  <Words>374</Words>
  <Paragraphs>50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2019-07-04T16:32:44Z</dcterms:created>
  <dc:creator>iball</dc:creator>
  <dc:description/>
  <dc:language>en-US</dc:language>
  <cp:lastModifiedBy/>
  <dcterms:modified xsi:type="dcterms:W3CDTF">2019-07-06T10:56:15Z</dcterms:modified>
  <cp:revision>64</cp:revision>
  <dc:subject/>
  <dc:title>Slide 1</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2</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8</vt:i4>
  </property>
</Properties>
</file>